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270" r:id="rId6"/>
    <p:sldId id="284" r:id="rId7"/>
    <p:sldId id="275" r:id="rId8"/>
    <p:sldId id="279" r:id="rId9"/>
    <p:sldId id="280" r:id="rId10"/>
    <p:sldId id="281" r:id="rId11"/>
    <p:sldId id="282" r:id="rId12"/>
    <p:sldId id="258" r:id="rId13"/>
    <p:sldId id="277" r:id="rId14"/>
    <p:sldId id="278" r:id="rId15"/>
    <p:sldId id="276" r:id="rId16"/>
    <p:sldId id="274" r:id="rId17"/>
    <p:sldId id="283" r:id="rId18"/>
  </p:sldIdLst>
  <p:sldSz cx="12188825" cy="6858000"/>
  <p:notesSz cx="6858000" cy="9144000"/>
  <p:defaultTextStyle>
    <a:defPPr rtl="0"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3" autoAdjust="0"/>
    <p:restoredTop sz="94660"/>
  </p:normalViewPr>
  <p:slideViewPr>
    <p:cSldViewPr>
      <p:cViewPr varScale="1">
        <p:scale>
          <a:sx n="114" d="100"/>
          <a:sy n="114" d="100"/>
        </p:scale>
        <p:origin x="240" y="10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281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236B9C3-FC65-4A45-BE3D-4830EE5250E4}" type="datetime1">
              <a:rPr lang="pl-PL" smtClean="0"/>
              <a:t>2018-02-07</a:t>
            </a:fld>
            <a:endParaRPr lang="pl-PL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dirty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8ED8CD-4E4C-49AC-BDC6-2963BA49E54F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34179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 noProof="0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E952C7A-7E00-43F8-B97B-93C6BD05C92E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noProof="0" dirty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0" dirty="0"/>
              <a:t>Drugi poziom</a:t>
            </a:r>
          </a:p>
          <a:p>
            <a:pPr lvl="2" rtl="0"/>
            <a:r>
              <a:rPr lang="pl-PL" noProof="0" dirty="0"/>
              <a:t>Trzeci poziom</a:t>
            </a:r>
          </a:p>
          <a:p>
            <a:pPr lvl="3" rtl="0"/>
            <a:r>
              <a:rPr lang="pl-PL" noProof="0" dirty="0"/>
              <a:t>Czwarty poziom</a:t>
            </a:r>
          </a:p>
          <a:p>
            <a:pPr lvl="4" rtl="0"/>
            <a:r>
              <a:rPr lang="pl-PL" noProof="0" dirty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l-PL" noProof="0" dirty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FB91549-43BF-425A-AF25-75262019208C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42392864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1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3977772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10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485102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11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3709004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12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6744675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13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052594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14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835311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2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423972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3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588936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4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724718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5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820329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6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577471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7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7266948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8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85165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pl-PL" noProof="0" smtClean="0"/>
              <a:t>9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748396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Widok chmur i błękitnego nieba z perspektywy osoby otoczonej szklanymi ścianami budynku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3625" y="0"/>
            <a:ext cx="7315200" cy="685800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08013" y="685801"/>
            <a:ext cx="3962400" cy="4724399"/>
          </a:xfrm>
        </p:spPr>
        <p:txBody>
          <a:bodyPr rtlCol="0">
            <a:normAutofit/>
          </a:bodyPr>
          <a:lstStyle>
            <a:lvl1pPr>
              <a:defRPr sz="4800"/>
            </a:lvl1pPr>
          </a:lstStyle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08013" y="5410200"/>
            <a:ext cx="3962400" cy="762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l-PL" noProof="0"/>
              <a:t>Kliknij, aby edytować styl wzorca podtytułu</a:t>
            </a:r>
            <a:endParaRPr lang="pl-PL" noProof="0" dirty="0"/>
          </a:p>
        </p:txBody>
      </p:sp>
      <p:sp>
        <p:nvSpPr>
          <p:cNvPr id="8" name="Data — symbol zastępczy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3FEEA1-D2FA-4D87-9F7D-97F4566887AB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9" name="Stopka — symbol zastępczy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10" name="Numer slajdu — symbol zastępczy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734839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1B9B24-C938-4DC3-888C-4CCB7BF14778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17629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10285412" y="685800"/>
            <a:ext cx="1295401" cy="5486400"/>
          </a:xfrm>
        </p:spPr>
        <p:txBody>
          <a:bodyPr vert="eaVert" rtlCol="0"/>
          <a:lstStyle/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608012" y="685800"/>
            <a:ext cx="9474253" cy="54864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6E1148-C6B0-4E4B-AB5D-EE7B9F65DE17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85005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41ED49-53BB-4A45-9FD4-08A0D00E9D00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1378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8013" y="2590800"/>
            <a:ext cx="8229599" cy="2819400"/>
          </a:xfrm>
        </p:spPr>
        <p:txBody>
          <a:bodyPr rtlCol="0" anchor="b">
            <a:normAutofit/>
          </a:bodyPr>
          <a:lstStyle>
            <a:lvl1pPr algn="l">
              <a:defRPr sz="4800" b="0" cap="none" baseline="0"/>
            </a:lvl1pPr>
          </a:lstStyle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606425" y="5410200"/>
            <a:ext cx="8231187" cy="762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/>
              <a:t>Edytuj style wzorca tekstu</a:t>
            </a:r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233993-1EF7-4333-84F5-BFF2AC721488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2251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293813" y="685800"/>
            <a:ext cx="5029200" cy="4191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6551614" y="685800"/>
            <a:ext cx="5029199" cy="4191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FBF28E-40C0-4A8B-BF15-4B640C02E851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89701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93664" y="685800"/>
            <a:ext cx="5029200" cy="9906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3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Edytuj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293664" y="1676400"/>
            <a:ext cx="5029200" cy="3200400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6551613" y="685800"/>
            <a:ext cx="5029200" cy="9906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3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Edytuj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6550025" y="1676400"/>
            <a:ext cx="5029200" cy="3200400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EBCF77-EF08-4ADD-9CA9-2BD2088B0CB5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51309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92355B5-24D8-4FA0-8BCB-6283249E21A2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13442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B34204-5C4D-4355-8202-229A80FA8672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191031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8014" y="685800"/>
            <a:ext cx="3962400" cy="4724400"/>
          </a:xfrm>
        </p:spPr>
        <p:txBody>
          <a:bodyPr rtlCol="0" anchor="b">
            <a:noAutofit/>
          </a:bodyPr>
          <a:lstStyle>
            <a:lvl1pPr algn="l">
              <a:defRPr sz="3600" b="0"/>
            </a:lvl1pPr>
          </a:lstStyle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4875212" y="685800"/>
            <a:ext cx="6704171" cy="54864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pl-PL" noProof="0"/>
              <a:t>Edytuj style wzorca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608013" y="5410200"/>
            <a:ext cx="3962400" cy="7620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Edytuj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E958A3-9A3F-4C63-871F-926EB533970E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223472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8014" y="685800"/>
            <a:ext cx="3962400" cy="4724400"/>
          </a:xfrm>
        </p:spPr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pl-PL" noProof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4875213" y="685800"/>
            <a:ext cx="6705600" cy="5486400"/>
          </a:xfrm>
          <a:ln w="63500">
            <a:solidFill>
              <a:schemeClr val="bg1"/>
            </a:solidFill>
            <a:miter lim="800000"/>
          </a:ln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608013" y="5410200"/>
            <a:ext cx="3962400" cy="7620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Edytuj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0469A0C-BD5A-49F1-8E14-EFC5048D745A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pl-PL" noProof="0" smtClean="0"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3520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609441" y="5105400"/>
            <a:ext cx="10971372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l-PL" noProof="0" dirty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10287000" cy="4190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 dirty="0"/>
              <a:t>Kliknij, aby edytować style wzorca tekstu</a:t>
            </a:r>
          </a:p>
          <a:p>
            <a:pPr lvl="1" rtl="0"/>
            <a:r>
              <a:rPr lang="pl-PL" noProof="0" dirty="0"/>
              <a:t>Drugi poziom</a:t>
            </a:r>
          </a:p>
          <a:p>
            <a:pPr lvl="2" rtl="0"/>
            <a:r>
              <a:rPr lang="pl-PL" noProof="0" dirty="0"/>
              <a:t>Trzeci poziom</a:t>
            </a:r>
          </a:p>
          <a:p>
            <a:pPr lvl="3" rtl="0"/>
            <a:r>
              <a:rPr lang="pl-PL" noProof="0" dirty="0"/>
              <a:t>Czwarty poziom</a:t>
            </a:r>
          </a:p>
          <a:p>
            <a:pPr lvl="4" rtl="0"/>
            <a:r>
              <a:rPr lang="pl-PL" noProof="0" dirty="0"/>
              <a:t>Piąty poziom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40BD398F-82E2-4D4A-8DAB-A585A42EE8B7}" type="datetime1">
              <a:rPr lang="pl-PL" noProof="0" smtClean="0"/>
              <a:t>2018-02-07</a:t>
            </a:fld>
            <a:endParaRPr lang="pl-PL" noProof="0" dirty="0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pl-PL" noProof="0" dirty="0"/>
              <a:t>Dodaj stopkę</a:t>
            </a:r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A3F31473-23EB-4724-8B59-FE6D21D89FA4}" type="slidenum">
              <a:rPr lang="pl-PL" noProof="0" smtClean="0"/>
              <a:pPr/>
              <a:t>‹#›</a:t>
            </a:fld>
            <a:endParaRPr lang="pl-PL" noProof="0" dirty="0"/>
          </a:p>
        </p:txBody>
      </p:sp>
    </p:spTree>
    <p:extLst>
      <p:ext uri="{BB962C8B-B14F-4D97-AF65-F5344CB8AC3E}">
        <p14:creationId xmlns:p14="http://schemas.microsoft.com/office/powerpoint/2010/main" val="34492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5950" indent="-28575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orbe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80744" indent="-283464" algn="l" defTabSz="914400" rtl="0" eaLnBrk="1" latinLnBrk="0" hangingPunct="1">
        <a:lnSpc>
          <a:spcPct val="90000"/>
        </a:lnSpc>
        <a:spcBef>
          <a:spcPts val="600"/>
        </a:spcBef>
        <a:buFont typeface="Corbe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6479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48840" indent="-283464" algn="l" defTabSz="914400" rtl="0" eaLnBrk="1" latinLnBrk="0" hangingPunct="1">
        <a:lnSpc>
          <a:spcPct val="90000"/>
        </a:lnSpc>
        <a:spcBef>
          <a:spcPts val="600"/>
        </a:spcBef>
        <a:buFont typeface="Corbel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532888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916936" indent="-283464" algn="l" defTabSz="914400" rtl="0" eaLnBrk="1" latinLnBrk="0" hangingPunct="1">
        <a:lnSpc>
          <a:spcPct val="90000"/>
        </a:lnSpc>
        <a:spcBef>
          <a:spcPts val="600"/>
        </a:spcBef>
        <a:buFont typeface="Corbel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300984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.png"/><Relationship Id="rId1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4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04917" y="685801"/>
            <a:ext cx="3962400" cy="47243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/>
          <a:lstStyle/>
          <a:p>
            <a:pPr rtl="0"/>
            <a:r>
              <a:rPr lang="pl-PL" dirty="0" err="1">
                <a:solidFill>
                  <a:schemeClr val="bg1"/>
                </a:solidFill>
              </a:rPr>
              <a:t>Alucraft</a:t>
            </a:r>
            <a:endParaRPr lang="pl-PL" dirty="0">
              <a:solidFill>
                <a:schemeClr val="bg1"/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Świebodzińska 12a, Bolewice.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2597E64-4276-4CD1-92AC-D9CB2F7CA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21" y="476672"/>
            <a:ext cx="2717460" cy="1092063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AD958159-9B6C-47FD-9BAA-ABE7BC0A37E1}"/>
              </a:ext>
            </a:extLst>
          </p:cNvPr>
          <p:cNvSpPr txBox="1">
            <a:spLocks/>
          </p:cNvSpPr>
          <p:nvPr/>
        </p:nvSpPr>
        <p:spPr>
          <a:xfrm>
            <a:off x="601821" y="1777864"/>
            <a:ext cx="4412471" cy="76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Corbe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orbe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orbe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orbe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800" dirty="0">
                <a:solidFill>
                  <a:schemeClr val="bg1"/>
                </a:solidFill>
              </a:rPr>
              <a:t>Konstrukcje aluminiowe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743B51D-F21C-41E7-8249-1023318426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276" y="0"/>
            <a:ext cx="73185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>
            <a:extLst>
              <a:ext uri="{FF2B5EF4-FFF2-40B4-BE49-F238E27FC236}">
                <a16:creationId xmlns:a16="http://schemas.microsoft.com/office/drawing/2014/main" id="{0CCAC521-F48B-472F-8CD7-4796642962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93" y="309003"/>
            <a:ext cx="3703062" cy="2471619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8013" y="2590800"/>
            <a:ext cx="10094911" cy="2819400"/>
          </a:xfrm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Posiadamy własny dział technologiczny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effectLst>
            <a:outerShdw blurRad="50800" dist="50800" dir="5400000" algn="ctr" rotWithShape="0">
              <a:schemeClr val="tx2"/>
            </a:outerShdw>
          </a:effectLst>
        </p:spPr>
        <p:txBody>
          <a:bodyPr rtlCol="0">
            <a:normAutofit/>
          </a:bodyPr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Życzenia klientów nie stanowią dla nas problemu</a:t>
            </a: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4A4D549-B7E0-401F-8160-C7B3048F32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94C59951-7DB0-45A6-996E-C904161DE0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765" y="621447"/>
            <a:ext cx="3534546" cy="2211108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0E0D397B-2E5C-4974-A930-B1356C30AF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108" y="1775417"/>
            <a:ext cx="4111104" cy="274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3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6C1029C7-4C28-48C0-B6D2-96E3E6DB8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271025"/>
            <a:ext cx="3821778" cy="2547852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8013" y="2590800"/>
            <a:ext cx="10094911" cy="2819400"/>
          </a:xfrm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Własny park maszynowy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effectLst>
            <a:outerShdw blurRad="50800" dist="50800" dir="5400000" algn="ctr" rotWithShape="0">
              <a:schemeClr val="tx2"/>
            </a:outerShdw>
          </a:effectLst>
        </p:spPr>
        <p:txBody>
          <a:bodyPr rtlCol="0">
            <a:normAutofit/>
          </a:bodyPr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Produkujemy z najlepszych materiałów na rynku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26A943F-A751-4E79-A490-2B30B01E00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65BE5DE-7822-4784-94F6-06B7A860FD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88" y="787933"/>
            <a:ext cx="3967088" cy="264005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CF23557-A5BD-4C77-8D47-C1D980FB97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164" y="2220887"/>
            <a:ext cx="4320481" cy="242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Montaż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effectLst>
            <a:outerShdw blurRad="50800" dist="50800" dir="5400000" algn="ctr" rotWithShape="0">
              <a:schemeClr val="tx2"/>
            </a:outerShdw>
          </a:effectLst>
        </p:spPr>
        <p:txBody>
          <a:bodyPr rtlCol="0">
            <a:normAutofit/>
          </a:bodyPr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Nasz dział montażu sprosta każdemu wyzwaniu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4D1A9D3-E0D6-4756-94CB-A0EC024FE4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663" y="673733"/>
            <a:ext cx="3673689" cy="275526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923C83C-D5C0-4D21-85F3-42F87C9A8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71C9C424-298B-45D3-8859-A87ACCAF32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25" y="370853"/>
            <a:ext cx="2787774" cy="371703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8173AF6F-0C24-470C-8D80-245576B3DF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517" y="370853"/>
            <a:ext cx="2787774" cy="371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5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Obraz 24">
            <a:extLst>
              <a:ext uri="{FF2B5EF4-FFF2-40B4-BE49-F238E27FC236}">
                <a16:creationId xmlns:a16="http://schemas.microsoft.com/office/drawing/2014/main" id="{292F56D8-CFA8-419B-8FF1-F0D3971B7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929" y="3455010"/>
            <a:ext cx="2113154" cy="1976040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B3A277DE-FE85-4F13-A5A6-C9DAAF4078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1861" y="1782229"/>
            <a:ext cx="3721389" cy="2161689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97B9B987-02F9-448F-9C92-3B58E92836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1865" y="2250794"/>
            <a:ext cx="1123561" cy="1337485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752930F0-2EED-4027-A6EE-BE3386E6C9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2941" y="2688486"/>
            <a:ext cx="1634312" cy="1336458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B4B40EC2-9FC6-4B89-BB34-FF699D4954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5641" y="3863187"/>
            <a:ext cx="1541929" cy="1983705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8F567EE2-ADEE-44EE-9474-A7A6D2D022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119" y="3700831"/>
            <a:ext cx="2642510" cy="265253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8014" y="685800"/>
            <a:ext cx="7070574" cy="1519064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Realizowaliśmy wiele projektów w kraju oraz zagranicą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36923BF9-30AC-4F06-9B74-105954295B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D19E9E23-4B8A-4E93-8CD9-C283F5CECB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21319"/>
              </p:ext>
            </p:extLst>
          </p:nvPr>
        </p:nvGraphicFramePr>
        <p:xfrm>
          <a:off x="9879937" y="3873624"/>
          <a:ext cx="2217193" cy="29026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7571">
                  <a:extLst>
                    <a:ext uri="{9D8B030D-6E8A-4147-A177-3AD203B41FA5}">
                      <a16:colId xmlns:a16="http://schemas.microsoft.com/office/drawing/2014/main" val="3557974273"/>
                    </a:ext>
                  </a:extLst>
                </a:gridCol>
                <a:gridCol w="1879622">
                  <a:extLst>
                    <a:ext uri="{9D8B030D-6E8A-4147-A177-3AD203B41FA5}">
                      <a16:colId xmlns:a16="http://schemas.microsoft.com/office/drawing/2014/main" val="974334306"/>
                    </a:ext>
                  </a:extLst>
                </a:gridCol>
              </a:tblGrid>
              <a:tr h="70807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Zjednoczone Emiraty Arabskie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928000"/>
                  </a:ext>
                </a:extLst>
              </a:tr>
              <a:tr h="34103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Francja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611455"/>
                  </a:ext>
                </a:extLst>
              </a:tr>
              <a:tr h="34103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Belgia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546062"/>
                  </a:ext>
                </a:extLst>
              </a:tr>
              <a:tr h="34103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Niemcy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842314"/>
                  </a:ext>
                </a:extLst>
              </a:tr>
              <a:tr h="34103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Holandia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180208"/>
                  </a:ext>
                </a:extLst>
              </a:tr>
              <a:tr h="34103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Rosja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0271180"/>
                  </a:ext>
                </a:extLst>
              </a:tr>
              <a:tr h="341039">
                <a:tc>
                  <a:txBody>
                    <a:bodyPr/>
                    <a:lstStyle/>
                    <a:p>
                      <a:endParaRPr lang="pl-PL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Polska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2072067"/>
                  </a:ext>
                </a:extLst>
              </a:tr>
            </a:tbl>
          </a:graphicData>
        </a:graphic>
      </p:graphicFrame>
      <p:pic>
        <p:nvPicPr>
          <p:cNvPr id="14" name="Obraz 13">
            <a:extLst>
              <a:ext uri="{FF2B5EF4-FFF2-40B4-BE49-F238E27FC236}">
                <a16:creationId xmlns:a16="http://schemas.microsoft.com/office/drawing/2014/main" id="{8FF62A5D-40F2-483A-AB81-5F2AA5B60D3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038" y="4502451"/>
            <a:ext cx="270032" cy="270032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FF5BACAE-F986-4361-B0E6-005049B063C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336" y="2970803"/>
            <a:ext cx="265777" cy="26577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6FE2207-367D-4E99-824F-D06BD15EBC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092" y="3965950"/>
            <a:ext cx="270032" cy="270032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0FF8D688-144B-41C2-9E39-129F5DB9CC0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19" y="2985161"/>
            <a:ext cx="270032" cy="27003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C0D02BA-3AC6-4529-B6BC-9868A4CD8D1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96893" y="3227391"/>
            <a:ext cx="270032" cy="27003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7E725F24-0B48-4252-9530-8B9842410C5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70272" y="5129944"/>
            <a:ext cx="1336458" cy="1336458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DBD7D44-7139-40A9-AAF2-27310CB14B9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74" y="4637467"/>
            <a:ext cx="270032" cy="270032"/>
          </a:xfrm>
          <a:prstGeom prst="rect">
            <a:avLst/>
          </a:prstGeom>
        </p:spPr>
      </p:pic>
      <p:sp>
        <p:nvSpPr>
          <p:cNvPr id="33" name="Łuk 32">
            <a:extLst>
              <a:ext uri="{FF2B5EF4-FFF2-40B4-BE49-F238E27FC236}">
                <a16:creationId xmlns:a16="http://schemas.microsoft.com/office/drawing/2014/main" id="{F92D2072-B50E-4772-9386-B9F668EF0761}"/>
              </a:ext>
            </a:extLst>
          </p:cNvPr>
          <p:cNvSpPr/>
          <p:nvPr/>
        </p:nvSpPr>
        <p:spPr>
          <a:xfrm rot="18771176">
            <a:off x="3585611" y="3844793"/>
            <a:ext cx="4501069" cy="2020490"/>
          </a:xfrm>
          <a:prstGeom prst="arc">
            <a:avLst>
              <a:gd name="adj1" fmla="val 16200000"/>
              <a:gd name="adj2" fmla="val 2066381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Łuk 33">
            <a:extLst>
              <a:ext uri="{FF2B5EF4-FFF2-40B4-BE49-F238E27FC236}">
                <a16:creationId xmlns:a16="http://schemas.microsoft.com/office/drawing/2014/main" id="{7954BBCC-2933-4717-9704-8161AF417EEF}"/>
              </a:ext>
            </a:extLst>
          </p:cNvPr>
          <p:cNvSpPr/>
          <p:nvPr/>
        </p:nvSpPr>
        <p:spPr>
          <a:xfrm rot="15334302" flipV="1">
            <a:off x="2821408" y="3607607"/>
            <a:ext cx="3081376" cy="1495796"/>
          </a:xfrm>
          <a:prstGeom prst="arc">
            <a:avLst>
              <a:gd name="adj1" fmla="val 16200000"/>
              <a:gd name="adj2" fmla="val 40732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Łuk 34">
            <a:extLst>
              <a:ext uri="{FF2B5EF4-FFF2-40B4-BE49-F238E27FC236}">
                <a16:creationId xmlns:a16="http://schemas.microsoft.com/office/drawing/2014/main" id="{EF5BAC5E-9333-4996-85E0-1DC600ECD5E3}"/>
              </a:ext>
            </a:extLst>
          </p:cNvPr>
          <p:cNvSpPr/>
          <p:nvPr/>
        </p:nvSpPr>
        <p:spPr>
          <a:xfrm rot="11803299" flipH="1" flipV="1">
            <a:off x="2467425" y="4141593"/>
            <a:ext cx="4682741" cy="1844295"/>
          </a:xfrm>
          <a:prstGeom prst="arc">
            <a:avLst>
              <a:gd name="adj1" fmla="val 16200000"/>
              <a:gd name="adj2" fmla="val 40732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6" name="Łuk 35">
            <a:extLst>
              <a:ext uri="{FF2B5EF4-FFF2-40B4-BE49-F238E27FC236}">
                <a16:creationId xmlns:a16="http://schemas.microsoft.com/office/drawing/2014/main" id="{C9A3E41F-CD17-4575-816B-D94A39EFFA9E}"/>
              </a:ext>
            </a:extLst>
          </p:cNvPr>
          <p:cNvSpPr/>
          <p:nvPr/>
        </p:nvSpPr>
        <p:spPr>
          <a:xfrm rot="13498150" flipV="1">
            <a:off x="1685562" y="4109041"/>
            <a:ext cx="5922889" cy="1836111"/>
          </a:xfrm>
          <a:prstGeom prst="arc">
            <a:avLst>
              <a:gd name="adj1" fmla="val 17247251"/>
              <a:gd name="adj2" fmla="val 25631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7" name="Łuk 36">
            <a:extLst>
              <a:ext uri="{FF2B5EF4-FFF2-40B4-BE49-F238E27FC236}">
                <a16:creationId xmlns:a16="http://schemas.microsoft.com/office/drawing/2014/main" id="{8B070A3E-2BA3-4D15-802B-C52EEF5C738E}"/>
              </a:ext>
            </a:extLst>
          </p:cNvPr>
          <p:cNvSpPr/>
          <p:nvPr/>
        </p:nvSpPr>
        <p:spPr>
          <a:xfrm rot="12275740" flipV="1">
            <a:off x="2005516" y="4089549"/>
            <a:ext cx="5255962" cy="2194393"/>
          </a:xfrm>
          <a:prstGeom prst="arc">
            <a:avLst>
              <a:gd name="adj1" fmla="val 16200000"/>
              <a:gd name="adj2" fmla="val 407329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B3CE1C3-4343-4F69-B576-5A3E64A09041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987" y="5903075"/>
            <a:ext cx="270032" cy="270032"/>
          </a:xfrm>
          <a:prstGeom prst="rect">
            <a:avLst/>
          </a:prstGeom>
        </p:spPr>
      </p:pic>
      <p:sp>
        <p:nvSpPr>
          <p:cNvPr id="38" name="Łuk 37">
            <a:extLst>
              <a:ext uri="{FF2B5EF4-FFF2-40B4-BE49-F238E27FC236}">
                <a16:creationId xmlns:a16="http://schemas.microsoft.com/office/drawing/2014/main" id="{F246B471-3B2A-4995-B393-BEC73D754D19}"/>
              </a:ext>
            </a:extLst>
          </p:cNvPr>
          <p:cNvSpPr/>
          <p:nvPr/>
        </p:nvSpPr>
        <p:spPr>
          <a:xfrm rot="11455151" flipV="1">
            <a:off x="3590217" y="4169088"/>
            <a:ext cx="2791215" cy="1206790"/>
          </a:xfrm>
          <a:prstGeom prst="arc">
            <a:avLst>
              <a:gd name="adj1" fmla="val 16200000"/>
              <a:gd name="adj2" fmla="val 15590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9" name="Obraz 38">
            <a:extLst>
              <a:ext uri="{FF2B5EF4-FFF2-40B4-BE49-F238E27FC236}">
                <a16:creationId xmlns:a16="http://schemas.microsoft.com/office/drawing/2014/main" id="{93785B4E-2DD5-4B7D-A7E2-578A324AA1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50" y="4272303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334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4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33772" y="2372364"/>
            <a:ext cx="3962400" cy="21132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algn="ctr" rtl="0"/>
            <a:r>
              <a:rPr lang="pl-PL" dirty="0">
                <a:solidFill>
                  <a:schemeClr val="bg1"/>
                </a:solidFill>
              </a:rPr>
              <a:t>ZAPRASZAMY DO WSPÓŁPRACY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549796" y="4581128"/>
            <a:ext cx="3962400" cy="76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r>
              <a:rPr lang="pl-PL" sz="1400" dirty="0">
                <a:ln w="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alucraft@alucraft.eu</a:t>
            </a:r>
          </a:p>
          <a:p>
            <a:endParaRPr lang="pl-PL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  <a:p>
            <a:r>
              <a:rPr lang="pl-PL" sz="1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www.Alucraft.eu </a:t>
            </a:r>
            <a:br>
              <a:rPr lang="pl-PL" sz="1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</a:br>
            <a:endParaRPr lang="pl-PL" sz="14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  <a:p>
            <a:r>
              <a:rPr lang="pl-PL" sz="1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Świebodzińska 12a, Bolewice.</a:t>
            </a:r>
          </a:p>
          <a:p>
            <a:r>
              <a:rPr lang="pl-PL" sz="1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PL64-300 Nowy Tomyśl, Polska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2597E64-4276-4CD1-92AC-D9CB2F7CA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21" y="476672"/>
            <a:ext cx="2717460" cy="1092063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AD958159-9B6C-47FD-9BAA-ABE7BC0A37E1}"/>
              </a:ext>
            </a:extLst>
          </p:cNvPr>
          <p:cNvSpPr txBox="1">
            <a:spLocks/>
          </p:cNvSpPr>
          <p:nvPr/>
        </p:nvSpPr>
        <p:spPr>
          <a:xfrm>
            <a:off x="601821" y="1777864"/>
            <a:ext cx="4412471" cy="76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Corbe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orbe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orbe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Aria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Corbel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8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2800" dirty="0">
                <a:solidFill>
                  <a:schemeClr val="bg1"/>
                </a:solidFill>
              </a:rPr>
              <a:t>Konstrukcje aluminiowe</a:t>
            </a:r>
          </a:p>
        </p:txBody>
      </p:sp>
    </p:spTree>
    <p:extLst>
      <p:ext uri="{BB962C8B-B14F-4D97-AF65-F5344CB8AC3E}">
        <p14:creationId xmlns:p14="http://schemas.microsoft.com/office/powerpoint/2010/main" val="170802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ytuł 12"/>
          <p:cNvSpPr>
            <a:spLocks noGrp="1"/>
          </p:cNvSpPr>
          <p:nvPr>
            <p:ph type="title"/>
          </p:nvPr>
        </p:nvSpPr>
        <p:spPr>
          <a:xfrm>
            <a:off x="609441" y="152400"/>
            <a:ext cx="10971372" cy="1066800"/>
          </a:xfrm>
          <a:effectLst>
            <a:outerShdw blurRad="50800" dist="38100" dir="2700000" algn="tl" rotWithShape="0">
              <a:prstClr val="black"/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Kim jesteśmy?</a:t>
            </a:r>
          </a:p>
        </p:txBody>
      </p:sp>
      <p:sp>
        <p:nvSpPr>
          <p:cNvPr id="14" name="Zawartość — symbol zastępczy 13"/>
          <p:cNvSpPr>
            <a:spLocks noGrp="1"/>
          </p:cNvSpPr>
          <p:nvPr>
            <p:ph idx="1"/>
          </p:nvPr>
        </p:nvSpPr>
        <p:spPr>
          <a:xfrm>
            <a:off x="1278781" y="1844824"/>
            <a:ext cx="10287000" cy="41909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r>
              <a:rPr lang="pl-PL" sz="2400" dirty="0">
                <a:solidFill>
                  <a:schemeClr val="bg1"/>
                </a:solidFill>
              </a:rPr>
              <a:t>Firma nasza powstała w 2001 roku</a:t>
            </a:r>
          </a:p>
          <a:p>
            <a:r>
              <a:rPr lang="pl-PL" sz="2400" dirty="0">
                <a:solidFill>
                  <a:schemeClr val="bg1"/>
                </a:solidFill>
              </a:rPr>
              <a:t>Od tego czasu błyskawicznie się rozwija. </a:t>
            </a:r>
          </a:p>
          <a:p>
            <a:r>
              <a:rPr lang="pl-PL" sz="2400" dirty="0">
                <a:solidFill>
                  <a:schemeClr val="bg1"/>
                </a:solidFill>
              </a:rPr>
              <a:t> Od początku działalności zajmujemy się sztuką łączenia aluminium ze szkłem.</a:t>
            </a:r>
          </a:p>
          <a:p>
            <a:r>
              <a:rPr lang="pl-PL" sz="2400" dirty="0">
                <a:solidFill>
                  <a:schemeClr val="bg1"/>
                </a:solidFill>
              </a:rPr>
              <a:t>Posiadamy własny park maszynowy</a:t>
            </a:r>
          </a:p>
          <a:p>
            <a:r>
              <a:rPr lang="pl-PL" sz="2400" dirty="0">
                <a:solidFill>
                  <a:schemeClr val="bg1"/>
                </a:solidFill>
              </a:rPr>
              <a:t>Współpracujemy z najlepszymi </a:t>
            </a:r>
          </a:p>
          <a:p>
            <a:r>
              <a:rPr lang="pl-PL" sz="2400" dirty="0">
                <a:solidFill>
                  <a:schemeClr val="bg1"/>
                </a:solidFill>
              </a:rPr>
              <a:t>Dysponujemy bogatym asortymentem</a:t>
            </a:r>
          </a:p>
          <a:p>
            <a:r>
              <a:rPr lang="pl-PL" sz="2400" dirty="0">
                <a:solidFill>
                  <a:schemeClr val="bg1"/>
                </a:solidFill>
              </a:rPr>
              <a:t>W 2015 roku przenieśliśmy się do nowej siedziby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385D6CE-8D36-4FCA-9D72-85EDD935B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9BF981C-1BB6-49C1-9B0A-2BC7E3DC9F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162" y="486982"/>
            <a:ext cx="3197156" cy="2397867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8DC5265D-B724-4944-B9B6-9A2A9CA280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631" y="3717032"/>
            <a:ext cx="2627570" cy="197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72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>
                <a:lumMod val="95000"/>
                <a:lumOff val="5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Zajmujemy się produkcją i montażem konstrukcji aluminiowych</a:t>
            </a:r>
          </a:p>
        </p:txBody>
      </p:sp>
      <p:sp>
        <p:nvSpPr>
          <p:cNvPr id="5" name="Zawartość — symbol zastępczy 4"/>
          <p:cNvSpPr>
            <a:spLocks noGrp="1"/>
          </p:cNvSpPr>
          <p:nvPr>
            <p:ph sz="half" idx="1"/>
          </p:nvPr>
        </p:nvSpPr>
        <p:spPr>
          <a:xfrm>
            <a:off x="1341884" y="1333500"/>
            <a:ext cx="5029200" cy="4191000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Fasady aluminiowo-szklane</a:t>
            </a:r>
          </a:p>
          <a:p>
            <a:r>
              <a:rPr lang="pl-PL" dirty="0">
                <a:solidFill>
                  <a:schemeClr val="bg1"/>
                </a:solidFill>
              </a:rPr>
              <a:t>Okna aluminiowe</a:t>
            </a:r>
          </a:p>
          <a:p>
            <a:r>
              <a:rPr lang="pl-PL" dirty="0">
                <a:solidFill>
                  <a:schemeClr val="bg1"/>
                </a:solidFill>
              </a:rPr>
              <a:t>Drzwi oraz automatykę do nich</a:t>
            </a:r>
          </a:p>
          <a:p>
            <a:r>
              <a:rPr lang="pl-PL" dirty="0">
                <a:solidFill>
                  <a:schemeClr val="bg1"/>
                </a:solidFill>
              </a:rPr>
              <a:t>Elewacje wentylowane</a:t>
            </a:r>
          </a:p>
          <a:p>
            <a:pPr rtl="0"/>
            <a:r>
              <a:rPr lang="pl-PL" dirty="0">
                <a:solidFill>
                  <a:schemeClr val="bg1"/>
                </a:solidFill>
              </a:rPr>
              <a:t>Ogrody zimowe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082A14F-0E7E-45DC-84BB-3C5BDEF43CBC}"/>
              </a:ext>
            </a:extLst>
          </p:cNvPr>
          <p:cNvSpPr txBox="1">
            <a:spLocks/>
          </p:cNvSpPr>
          <p:nvPr/>
        </p:nvSpPr>
        <p:spPr>
          <a:xfrm>
            <a:off x="608012" y="-76200"/>
            <a:ext cx="10971372" cy="1260000"/>
          </a:xfrm>
          <a:prstGeom prst="rect">
            <a:avLst/>
          </a:prstGeom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>
                <a:solidFill>
                  <a:schemeClr val="bg1"/>
                </a:solidFill>
              </a:rPr>
              <a:t>Co oferujemy?</a:t>
            </a:r>
          </a:p>
        </p:txBody>
      </p:sp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131ADF82-4EFF-4A4F-9FF4-EDE72BE12D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613" y="1143303"/>
            <a:ext cx="5029200" cy="3275992"/>
          </a:xfr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773150ED-3DA7-46EB-A771-E641CCA5F3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785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>
                <a:lumMod val="95000"/>
                <a:lumOff val="5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Zajmujemy się produkcją i montażem konstrukcji aluminiowych</a:t>
            </a:r>
          </a:p>
        </p:txBody>
      </p:sp>
      <p:sp>
        <p:nvSpPr>
          <p:cNvPr id="5" name="Zawartość — symbol zastępczy 4"/>
          <p:cNvSpPr>
            <a:spLocks noGrp="1"/>
          </p:cNvSpPr>
          <p:nvPr>
            <p:ph sz="half" idx="1"/>
          </p:nvPr>
        </p:nvSpPr>
        <p:spPr>
          <a:xfrm>
            <a:off x="1341884" y="1333500"/>
            <a:ext cx="5029200" cy="4191000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Fasady aluminiowo-szklane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082A14F-0E7E-45DC-84BB-3C5BDEF43CBC}"/>
              </a:ext>
            </a:extLst>
          </p:cNvPr>
          <p:cNvSpPr txBox="1">
            <a:spLocks/>
          </p:cNvSpPr>
          <p:nvPr/>
        </p:nvSpPr>
        <p:spPr>
          <a:xfrm>
            <a:off x="608012" y="-76200"/>
            <a:ext cx="10971372" cy="1066800"/>
          </a:xfrm>
          <a:prstGeom prst="rect">
            <a:avLst/>
          </a:prstGeom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>
                <a:solidFill>
                  <a:schemeClr val="bg1"/>
                </a:solidFill>
              </a:rPr>
              <a:t>Co oferujemy?</a:t>
            </a: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D749166D-C9CD-4E1D-8466-05F2E6AC8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12" name="Symbol zastępczy zawartości 11">
            <a:extLst>
              <a:ext uri="{FF2B5EF4-FFF2-40B4-BE49-F238E27FC236}">
                <a16:creationId xmlns:a16="http://schemas.microsoft.com/office/drawing/2014/main" id="{05D619DA-63C8-45F5-A186-97864A1C9D6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488" y="685800"/>
            <a:ext cx="4711450" cy="4191000"/>
          </a:xfrm>
        </p:spPr>
      </p:pic>
    </p:spTree>
    <p:extLst>
      <p:ext uri="{BB962C8B-B14F-4D97-AF65-F5344CB8AC3E}">
        <p14:creationId xmlns:p14="http://schemas.microsoft.com/office/powerpoint/2010/main" val="272639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>
                <a:lumMod val="95000"/>
                <a:lumOff val="5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Zajmujemy się produkcją i montażem konstrukcji aluminiowych</a:t>
            </a:r>
          </a:p>
        </p:txBody>
      </p:sp>
      <p:sp>
        <p:nvSpPr>
          <p:cNvPr id="5" name="Zawartość — symbol zastępczy 4"/>
          <p:cNvSpPr>
            <a:spLocks noGrp="1"/>
          </p:cNvSpPr>
          <p:nvPr>
            <p:ph sz="half" idx="1"/>
          </p:nvPr>
        </p:nvSpPr>
        <p:spPr>
          <a:xfrm>
            <a:off x="1341884" y="1333500"/>
            <a:ext cx="5029200" cy="4191000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Fasady aluminiowo-szklane</a:t>
            </a:r>
          </a:p>
          <a:p>
            <a:r>
              <a:rPr lang="pl-PL" dirty="0">
                <a:solidFill>
                  <a:schemeClr val="bg1"/>
                </a:solidFill>
              </a:rPr>
              <a:t>Okna aluminiowe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082A14F-0E7E-45DC-84BB-3C5BDEF43CBC}"/>
              </a:ext>
            </a:extLst>
          </p:cNvPr>
          <p:cNvSpPr txBox="1">
            <a:spLocks/>
          </p:cNvSpPr>
          <p:nvPr/>
        </p:nvSpPr>
        <p:spPr>
          <a:xfrm>
            <a:off x="608012" y="-76200"/>
            <a:ext cx="10971372" cy="1260000"/>
          </a:xfrm>
          <a:prstGeom prst="rect">
            <a:avLst/>
          </a:prstGeom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>
                <a:solidFill>
                  <a:schemeClr val="bg1"/>
                </a:solidFill>
              </a:rPr>
              <a:t>Co oferujemy?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AB41FFFF-AAA6-438B-90F1-9E1B3D3CB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80CF8112-22E7-44D2-B492-959FAB2506D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613" y="1468531"/>
            <a:ext cx="5029200" cy="2625538"/>
          </a:xfrm>
        </p:spPr>
      </p:pic>
    </p:spTree>
    <p:extLst>
      <p:ext uri="{BB962C8B-B14F-4D97-AF65-F5344CB8AC3E}">
        <p14:creationId xmlns:p14="http://schemas.microsoft.com/office/powerpoint/2010/main" val="168082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>
                <a:lumMod val="95000"/>
                <a:lumOff val="5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Zajmujemy się produkcją i montażem konstrukcji aluminiowych</a:t>
            </a:r>
          </a:p>
        </p:txBody>
      </p:sp>
      <p:sp>
        <p:nvSpPr>
          <p:cNvPr id="5" name="Zawartość — symbol zastępczy 4"/>
          <p:cNvSpPr>
            <a:spLocks noGrp="1"/>
          </p:cNvSpPr>
          <p:nvPr>
            <p:ph sz="half" idx="1"/>
          </p:nvPr>
        </p:nvSpPr>
        <p:spPr>
          <a:xfrm>
            <a:off x="1341884" y="1333500"/>
            <a:ext cx="5029200" cy="4191000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Fasady aluminiowo-szklane</a:t>
            </a:r>
          </a:p>
          <a:p>
            <a:r>
              <a:rPr lang="pl-PL" dirty="0">
                <a:solidFill>
                  <a:schemeClr val="bg1"/>
                </a:solidFill>
              </a:rPr>
              <a:t>Okna aluminiowe</a:t>
            </a:r>
          </a:p>
          <a:p>
            <a:r>
              <a:rPr lang="pl-PL" dirty="0">
                <a:solidFill>
                  <a:schemeClr val="bg1"/>
                </a:solidFill>
              </a:rPr>
              <a:t>Drzwi oraz automatykę do nich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082A14F-0E7E-45DC-84BB-3C5BDEF43CBC}"/>
              </a:ext>
            </a:extLst>
          </p:cNvPr>
          <p:cNvSpPr txBox="1">
            <a:spLocks/>
          </p:cNvSpPr>
          <p:nvPr/>
        </p:nvSpPr>
        <p:spPr>
          <a:xfrm>
            <a:off x="608012" y="-76200"/>
            <a:ext cx="10971372" cy="1260000"/>
          </a:xfrm>
          <a:prstGeom prst="rect">
            <a:avLst/>
          </a:prstGeom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>
                <a:solidFill>
                  <a:schemeClr val="bg1"/>
                </a:solidFill>
              </a:rPr>
              <a:t>Co oferujemy?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44D9E9AF-A6F1-4962-BC9F-E0752F844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0191E172-1A4F-4477-B2B9-BD785640AD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918" y="1126693"/>
            <a:ext cx="5028590" cy="3309213"/>
          </a:xfrm>
        </p:spPr>
      </p:pic>
    </p:spTree>
    <p:extLst>
      <p:ext uri="{BB962C8B-B14F-4D97-AF65-F5344CB8AC3E}">
        <p14:creationId xmlns:p14="http://schemas.microsoft.com/office/powerpoint/2010/main" val="150268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>
                <a:lumMod val="95000"/>
                <a:lumOff val="5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Zajmujemy się produkcją i montażem konstrukcji aluminiowych</a:t>
            </a:r>
          </a:p>
        </p:txBody>
      </p:sp>
      <p:sp>
        <p:nvSpPr>
          <p:cNvPr id="5" name="Zawartość — symbol zastępczy 4"/>
          <p:cNvSpPr>
            <a:spLocks noGrp="1"/>
          </p:cNvSpPr>
          <p:nvPr>
            <p:ph sz="half" idx="1"/>
          </p:nvPr>
        </p:nvSpPr>
        <p:spPr>
          <a:xfrm>
            <a:off x="1341884" y="1333500"/>
            <a:ext cx="5029200" cy="4191000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Fasady aluminiowo-szklane</a:t>
            </a:r>
          </a:p>
          <a:p>
            <a:r>
              <a:rPr lang="pl-PL" dirty="0">
                <a:solidFill>
                  <a:schemeClr val="bg1"/>
                </a:solidFill>
              </a:rPr>
              <a:t>Okna aluminiowe</a:t>
            </a:r>
          </a:p>
          <a:p>
            <a:r>
              <a:rPr lang="pl-PL" dirty="0">
                <a:solidFill>
                  <a:schemeClr val="bg1"/>
                </a:solidFill>
              </a:rPr>
              <a:t>Drzwi oraz automatykę do nich</a:t>
            </a:r>
          </a:p>
          <a:p>
            <a:r>
              <a:rPr lang="pl-PL" dirty="0">
                <a:solidFill>
                  <a:schemeClr val="bg1"/>
                </a:solidFill>
              </a:rPr>
              <a:t>Elewacje wentylowane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082A14F-0E7E-45DC-84BB-3C5BDEF43CBC}"/>
              </a:ext>
            </a:extLst>
          </p:cNvPr>
          <p:cNvSpPr txBox="1">
            <a:spLocks/>
          </p:cNvSpPr>
          <p:nvPr/>
        </p:nvSpPr>
        <p:spPr>
          <a:xfrm>
            <a:off x="608012" y="-76200"/>
            <a:ext cx="10971372" cy="1260000"/>
          </a:xfrm>
          <a:prstGeom prst="rect">
            <a:avLst/>
          </a:prstGeom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>
                <a:solidFill>
                  <a:schemeClr val="bg1"/>
                </a:solidFill>
              </a:rPr>
              <a:t>Co oferujemy?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228C0AD-983E-428C-B28D-DF0998CD6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A4A030DF-E910-4DBB-80FB-7BBD058F22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613" y="895350"/>
            <a:ext cx="5029200" cy="3771900"/>
          </a:xfrm>
        </p:spPr>
      </p:pic>
    </p:spTree>
    <p:extLst>
      <p:ext uri="{BB962C8B-B14F-4D97-AF65-F5344CB8AC3E}">
        <p14:creationId xmlns:p14="http://schemas.microsoft.com/office/powerpoint/2010/main" val="196247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>
                <a:lumMod val="95000"/>
                <a:lumOff val="5000"/>
              </a:schemeClr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Zajmujemy się produkcją i montażem konstrukcji aluminiowych</a:t>
            </a:r>
          </a:p>
        </p:txBody>
      </p:sp>
      <p:sp>
        <p:nvSpPr>
          <p:cNvPr id="5" name="Zawartość — symbol zastępczy 4"/>
          <p:cNvSpPr>
            <a:spLocks noGrp="1"/>
          </p:cNvSpPr>
          <p:nvPr>
            <p:ph sz="half" idx="1"/>
          </p:nvPr>
        </p:nvSpPr>
        <p:spPr>
          <a:xfrm>
            <a:off x="1341884" y="1333500"/>
            <a:ext cx="5029200" cy="4191000"/>
          </a:xfrm>
        </p:spPr>
        <p:txBody>
          <a:bodyPr rtlCol="0"/>
          <a:lstStyle/>
          <a:p>
            <a:r>
              <a:rPr lang="pl-PL" dirty="0">
                <a:solidFill>
                  <a:schemeClr val="bg1"/>
                </a:solidFill>
              </a:rPr>
              <a:t>Fasady aluminiowo-szklane</a:t>
            </a:r>
          </a:p>
          <a:p>
            <a:r>
              <a:rPr lang="pl-PL" dirty="0">
                <a:solidFill>
                  <a:schemeClr val="bg1"/>
                </a:solidFill>
              </a:rPr>
              <a:t>Okna aluminiowe</a:t>
            </a:r>
          </a:p>
          <a:p>
            <a:r>
              <a:rPr lang="pl-PL" dirty="0">
                <a:solidFill>
                  <a:schemeClr val="bg1"/>
                </a:solidFill>
              </a:rPr>
              <a:t>Drzwi oraz automatykę do nich</a:t>
            </a:r>
          </a:p>
          <a:p>
            <a:r>
              <a:rPr lang="pl-PL" dirty="0">
                <a:solidFill>
                  <a:schemeClr val="bg1"/>
                </a:solidFill>
              </a:rPr>
              <a:t>Elewacje wentylowane</a:t>
            </a:r>
          </a:p>
          <a:p>
            <a:pPr rtl="0"/>
            <a:r>
              <a:rPr lang="pl-PL" dirty="0">
                <a:solidFill>
                  <a:schemeClr val="bg1"/>
                </a:solidFill>
              </a:rPr>
              <a:t>Ogrody zimowe</a:t>
            </a: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9082A14F-0E7E-45DC-84BB-3C5BDEF43CBC}"/>
              </a:ext>
            </a:extLst>
          </p:cNvPr>
          <p:cNvSpPr txBox="1">
            <a:spLocks/>
          </p:cNvSpPr>
          <p:nvPr/>
        </p:nvSpPr>
        <p:spPr>
          <a:xfrm>
            <a:off x="608012" y="-76200"/>
            <a:ext cx="10971372" cy="1260000"/>
          </a:xfrm>
          <a:prstGeom prst="rect">
            <a:avLst/>
          </a:prstGeom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>
                <a:solidFill>
                  <a:schemeClr val="bg1"/>
                </a:solidFill>
              </a:rPr>
              <a:t>Co oferujemy?</a:t>
            </a:r>
          </a:p>
        </p:txBody>
      </p:sp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131ADF82-4EFF-4A4F-9FF4-EDE72BE12D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613" y="1143303"/>
            <a:ext cx="5029200" cy="3275992"/>
          </a:xfr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773150ED-3DA7-46EB-A771-E641CCA5F3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064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</a:schemeClr>
            </a:gs>
            <a:gs pos="58000">
              <a:schemeClr val="tx1">
                <a:lumMod val="60000"/>
                <a:lumOff val="40000"/>
              </a:schemeClr>
            </a:gs>
            <a:gs pos="100000">
              <a:schemeClr val="tx2"/>
            </a:gs>
          </a:gsLst>
          <a:lin ang="17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9CD40C65-1AC9-4A64-8BF2-EFBF065682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328" y="2952551"/>
            <a:ext cx="3131286" cy="2087524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Produkcja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608013" y="5410200"/>
            <a:ext cx="8231187" cy="762000"/>
          </a:xfrm>
          <a:effectLst>
            <a:outerShdw blurRad="50800" dist="50800" dir="5400000" algn="ctr" rotWithShape="0">
              <a:schemeClr val="tx2"/>
            </a:outerShdw>
          </a:effectLst>
        </p:spPr>
        <p:txBody>
          <a:bodyPr rtlCol="0">
            <a:normAutofit/>
          </a:bodyPr>
          <a:lstStyle/>
          <a:p>
            <a:pPr rtl="0"/>
            <a:r>
              <a:rPr lang="pl-PL" dirty="0">
                <a:solidFill>
                  <a:schemeClr val="bg1"/>
                </a:solidFill>
              </a:rPr>
              <a:t>Wszystkie konstrukcje tworzymy u nas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A3D480F-E261-4984-A340-4B52DB3E8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5" y="116879"/>
            <a:ext cx="951111" cy="382222"/>
          </a:xfrm>
          <a:prstGeom prst="rect">
            <a:avLst/>
          </a:prstGeom>
          <a:effectLst>
            <a:outerShdw blurRad="63500" dist="50800" dir="5400000" sx="101000" sy="101000" algn="ctr" rotWithShape="0">
              <a:schemeClr val="tx1">
                <a:lumMod val="50000"/>
                <a:alpha val="66000"/>
              </a:schemeClr>
            </a:outerShdw>
          </a:effec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FD041E8F-56EC-42B6-BC93-9F661D713E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612" y="1141270"/>
            <a:ext cx="3131286" cy="2087524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E21D80F-44BA-440E-9106-0C9B829D8B5A}"/>
              </a:ext>
            </a:extLst>
          </p:cNvPr>
          <p:cNvSpPr txBox="1"/>
          <p:nvPr/>
        </p:nvSpPr>
        <p:spPr>
          <a:xfrm>
            <a:off x="346818" y="723312"/>
            <a:ext cx="4245701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1"/>
                </a:solidFill>
              </a:rPr>
              <a:t>Własny park maszynowy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1"/>
                </a:solidFill>
              </a:rPr>
              <a:t>Doświadczony zespół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1"/>
                </a:solidFill>
              </a:rPr>
              <a:t>Produkujemy z najlepszych materiałów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1"/>
                </a:solidFill>
              </a:rPr>
              <a:t>Szeroki wybór profili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>
                <a:solidFill>
                  <a:schemeClr val="bg1"/>
                </a:solidFill>
              </a:rPr>
              <a:t>Profesjonalne podejście do klienta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solidFill>
                <a:schemeClr val="bg1"/>
              </a:solidFill>
            </a:endParaRPr>
          </a:p>
          <a:p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F00D9CA-8021-4404-94AE-11E6530B9C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346" y="3639746"/>
            <a:ext cx="3353466" cy="18831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436D30C6-B914-43EF-8981-2DCAEF6772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236" y="307990"/>
            <a:ext cx="4042678" cy="227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arketing (16:9)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666150_TF02801084.potx" id="{35614013-17F3-4202-8503-DA2833A6440F}" vid="{6DEDBFA0-50A8-4CED-AEBF-ED525B81C982}"/>
    </a:ext>
  </a:extLst>
</a:theme>
</file>

<file path=ppt/theme/theme2.xml><?xml version="1.0" encoding="utf-8"?>
<a:theme xmlns:a="http://schemas.openxmlformats.org/drawingml/2006/main" name="Motyw pakietu Office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5CCB2C71-1ED8-4540-B003-293B5E75C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9B8BCC-BF24-4800-92E1-9F891BBB27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AACE6D-8EB6-447A-8DFD-C2C0C52916AC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40262f94-9f35-4ac3-9a90-690165a166b7"/>
    <ds:schemaRef ds:uri="a4f35948-e619-41b3-aa29-22878b09cfd2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Biznesowa prezentacja marketingowa ze szklanym sześcianem (panoramiczna)</Template>
  <TotalTime>798</TotalTime>
  <Words>260</Words>
  <Application>Microsoft Office PowerPoint</Application>
  <PresentationFormat>Niestandardowy</PresentationFormat>
  <Paragraphs>85</Paragraphs>
  <Slides>14</Slides>
  <Notes>14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7" baseType="lpstr">
      <vt:lpstr>Arial</vt:lpstr>
      <vt:lpstr>Corbel</vt:lpstr>
      <vt:lpstr>Marketing (16:9)</vt:lpstr>
      <vt:lpstr>Alucraft</vt:lpstr>
      <vt:lpstr>Kim jesteśmy?</vt:lpstr>
      <vt:lpstr>Zajmujemy się produkcją i montażem konstrukcji aluminiowych</vt:lpstr>
      <vt:lpstr>Zajmujemy się produkcją i montażem konstrukcji aluminiowych</vt:lpstr>
      <vt:lpstr>Zajmujemy się produkcją i montażem konstrukcji aluminiowych</vt:lpstr>
      <vt:lpstr>Zajmujemy się produkcją i montażem konstrukcji aluminiowych</vt:lpstr>
      <vt:lpstr>Zajmujemy się produkcją i montażem konstrukcji aluminiowych</vt:lpstr>
      <vt:lpstr>Zajmujemy się produkcją i montażem konstrukcji aluminiowych</vt:lpstr>
      <vt:lpstr>Produkcja</vt:lpstr>
      <vt:lpstr>Posiadamy własny dział technologiczny</vt:lpstr>
      <vt:lpstr>Własny park maszynowy</vt:lpstr>
      <vt:lpstr>Montaż</vt:lpstr>
      <vt:lpstr>Realizowaliśmy wiele projektów w kraju oraz zagranicą</vt:lpstr>
      <vt:lpstr>ZAPRASZAMY DO WSPÓŁPRACY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Alucraft</dc:title>
  <dc:creator>Amrad2n@AMRAD.local</dc:creator>
  <cp:lastModifiedBy>Amrad2n@AMRAD.local</cp:lastModifiedBy>
  <cp:revision>44</cp:revision>
  <dcterms:created xsi:type="dcterms:W3CDTF">2017-12-06T10:33:19Z</dcterms:created>
  <dcterms:modified xsi:type="dcterms:W3CDTF">2018-02-07T08:56:43Z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